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927"/>
    <a:srgbClr val="7EB9FA"/>
    <a:srgbClr val="F4B183"/>
    <a:srgbClr val="668CD0"/>
    <a:srgbClr val="000000"/>
    <a:srgbClr val="7698D4"/>
    <a:srgbClr val="567FCA"/>
    <a:srgbClr val="799AD5"/>
    <a:srgbClr val="92D05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1" d="100"/>
          <a:sy n="91" d="100"/>
        </p:scale>
        <p:origin x="47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E2D70-D3B6-4C19-80BE-67E4CC38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A0C108-BE3E-4BA7-BB6F-6FBB75A3D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D9648A-2355-483E-B848-BF5C2CFF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6408C-89D2-4521-89A5-4D32A004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89078E-B7DA-4ADD-A803-4AF73D46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13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D7B3B-1863-472E-B724-2E5FA8B3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F6A9FB-A15F-4C15-A5D7-2D6BE9430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F2B988-996A-485E-8F30-07D44CBC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2FA024-CB14-4FEF-A73C-B04B0668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D7CD61-0D56-419F-BDC0-20FE555C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7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B0EB2F-0459-4B5B-9886-81A4E25E8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D445A2-9316-4175-9DC8-BCB2C560A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C665DF-8AFB-4309-94AC-684F9090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EC893-F3DE-4370-A9F1-4E225FB2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49AD8-F46C-45C1-97B9-A3A5F389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5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9E0F0-05A2-4707-9AED-E9DC0368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FAB708-0790-44AD-B8F7-0E8F5E8D9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AE7A4-506C-412F-B054-F9942299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4DA57-9B0A-4B3B-8ACB-3C10FB40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3AC6C9-9093-49CF-9F5B-0D280D3C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0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C364B-FB7D-4259-BF94-F1DD9DE24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FE80BF-A82D-4BFF-BC84-67339CDA2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11BCF2-8D4D-479C-A8EC-8349C2A5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5D1DFC-8234-4342-BC97-E56CF058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84257-66B1-4405-8C43-5342AB73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05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944FF-8DA2-43DD-8FF9-EEEDB34A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C438A-7605-4FD4-92E0-B70B183AC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10254C-9AF0-44BD-95BB-0FB928532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7E068E-1A4D-4B95-8063-A32986CD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BE3DD2-DCF1-4A77-A486-79DF4626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18F051-8BDD-4D49-939C-362A3C95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54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8C9B2-A519-48AA-9EF7-DA9D3512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E744A2-201E-491E-A22C-937B48FE8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01E934-B054-45F8-B1BA-4F0CE7788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FE163E-3453-4E18-B1F6-25C55BBC2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24F40EC-0779-482B-A709-F1B085997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43C893-A31A-4C44-B2C7-8FBF6EE3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7144C6-A41B-406F-A118-81BE2EB6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1E3D3-F427-4912-95A3-3CE179CF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61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CC054-3CAD-4378-B88D-0633C9F0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02552D-3607-455C-9223-1B179F71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90F73A-1CC9-4F13-B5AC-057238FE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1B6E96-B2E7-4738-9C37-882411B9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9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89EB34-8BBD-4808-91FE-1569E116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CA1A56-6224-466D-8C96-04D632FA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C9A280-BE2B-43DD-AFDC-88F83E3D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64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C9FAE-A377-4675-AA07-97DD3DAF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B36671-3831-4DB0-ACF8-56C04651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950859-4ABE-4F4E-9DF3-EE9A99342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FB448F-2D63-4B6E-8F3B-03AFC77E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E1789C-3B43-4E2A-90D3-9CCAC6E2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D2D0F3-8B07-4A8F-A002-41008317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B2081-4B1F-4EAB-966F-0FA8F0CA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4FD388B-2DBF-43FA-BFF0-83559D86B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A033AD-AC60-4652-B0DA-BCAA22EEB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CD26BD-1C99-468A-895F-6A8A2394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720374-9057-49BE-81F3-E1856775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F26E65-DD51-47FE-BC4A-767DBD6A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t-service-scherer.d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youtube.com/channel/UC5aKejriAzjUfFZ0QjQS4NQ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59DBD9-CB67-4B9A-9DD5-CFC3F448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DD9699-D4D8-48F7-B2E9-0810E7F31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E87E99-399E-42E4-AC59-F4A6B4F64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A0E5-E0A3-433D-9FCF-5EA4D202BC24}" type="datetimeFigureOut">
              <a:rPr lang="de-DE" smtClean="0"/>
              <a:t>20.02.2022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55AE64-5BFF-4601-87BB-08B7F7B83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4EE627-6872-4A17-9BB5-E4DB8DFA7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3CA9-F239-45AF-8193-C0019B00BA8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Untertitel 4">
            <a:extLst>
              <a:ext uri="{FF2B5EF4-FFF2-40B4-BE49-F238E27FC236}">
                <a16:creationId xmlns:a16="http://schemas.microsoft.com/office/drawing/2014/main" id="{88879518-9C75-4ACC-B098-8191F2CC439D}"/>
              </a:ext>
            </a:extLst>
          </p:cNvPr>
          <p:cNvSpPr txBox="1">
            <a:spLocks/>
          </p:cNvSpPr>
          <p:nvPr userDrawn="1"/>
        </p:nvSpPr>
        <p:spPr>
          <a:xfrm>
            <a:off x="6512768" y="5060233"/>
            <a:ext cx="5018936" cy="12064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DE" sz="2000" dirty="0">
                <a:solidFill>
                  <a:srgbClr val="7EB9FA"/>
                </a:solidFill>
              </a:rPr>
              <a:t>Dozent: </a:t>
            </a:r>
          </a:p>
          <a:p>
            <a:pPr marL="0" indent="0">
              <a:buFontTx/>
              <a:buNone/>
            </a:pPr>
            <a:r>
              <a:rPr lang="de-DE" b="1" dirty="0">
                <a:solidFill>
                  <a:srgbClr val="7EB9FA"/>
                </a:solidFill>
              </a:rPr>
              <a:t>Oliver Scherer</a:t>
            </a:r>
          </a:p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de-DE" sz="2700" b="1" kern="1200" dirty="0">
                <a:solidFill>
                  <a:srgbClr val="7EB9FA"/>
                </a:solidFill>
                <a:latin typeface="+mn-lt"/>
                <a:ea typeface="+mn-ea"/>
                <a:cs typeface="+mn-cs"/>
              </a:rPr>
              <a:t>WEB:       </a:t>
            </a:r>
            <a:r>
              <a:rPr lang="de-DE" sz="2700" b="1" kern="1200" dirty="0">
                <a:solidFill>
                  <a:srgbClr val="7EB9FA"/>
                </a:solidFill>
                <a:latin typeface="+mn-lt"/>
                <a:ea typeface="+mn-ea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www.it-service-scherer.de</a:t>
            </a:r>
            <a:endParaRPr lang="de-DE" sz="2700" b="1" kern="1200" dirty="0">
              <a:solidFill>
                <a:srgbClr val="7EB9FA"/>
              </a:solidFill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de-DE" sz="2700" b="1" kern="1200" dirty="0">
                <a:solidFill>
                  <a:srgbClr val="7EB9FA"/>
                </a:solidFill>
                <a:latin typeface="+mn-lt"/>
                <a:ea typeface="+mn-ea"/>
                <a:cs typeface="+mn-cs"/>
              </a:rPr>
              <a:t>YouTube: </a:t>
            </a:r>
            <a:r>
              <a:rPr lang="de-DE" sz="2700" b="1" kern="1200" dirty="0">
                <a:solidFill>
                  <a:srgbClr val="7EB9FA"/>
                </a:solidFill>
                <a:latin typeface="+mn-lt"/>
                <a:ea typeface="+mn-ea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www.youtube.com/channel/UC5aKejriAzjUfFZ0QjQS4NQ</a:t>
            </a:r>
            <a:r>
              <a:rPr lang="de-DE" sz="2700" b="1" kern="1200" dirty="0">
                <a:solidFill>
                  <a:srgbClr val="7EB9FA"/>
                </a:solidFill>
                <a:latin typeface="+mn-lt"/>
                <a:ea typeface="+mn-ea"/>
                <a:cs typeface="+mn-cs"/>
              </a:rPr>
              <a:t>   </a:t>
            </a:r>
          </a:p>
          <a:p>
            <a:pPr marL="0" indent="0">
              <a:buFontTx/>
              <a:buNone/>
            </a:pPr>
            <a:endParaRPr lang="de-DE" b="1" dirty="0">
              <a:solidFill>
                <a:srgbClr val="668C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tmp"/><Relationship Id="rId4" Type="http://schemas.openxmlformats.org/officeDocument/2006/relationships/image" Target="../media/image25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454EF-2630-4D56-B1E1-4F7AD0E0E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Listenbearbeitung in Excel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900E28-17CE-4F2E-8814-75D58EA73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Möglichkeiten</a:t>
            </a:r>
          </a:p>
        </p:txBody>
      </p:sp>
    </p:spTree>
    <p:extLst>
      <p:ext uri="{BB962C8B-B14F-4D97-AF65-F5344CB8AC3E}">
        <p14:creationId xmlns:p14="http://schemas.microsoft.com/office/powerpoint/2010/main" val="315726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774636" cy="13255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Datenbankfunktionen			</a:t>
            </a:r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9735A2F4-989D-4965-8B60-C2355A434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27" y="1690688"/>
            <a:ext cx="11283744" cy="4246286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02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96" y="353766"/>
            <a:ext cx="5774636" cy="13255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Datenschnitte			</a:t>
            </a:r>
          </a:p>
        </p:txBody>
      </p:sp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9FB35B05-7930-41E5-9F75-72DA6D1AD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" y="1864816"/>
            <a:ext cx="3073245" cy="4639417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A552541C-4A18-4438-8877-848DEBEBB02E}"/>
              </a:ext>
            </a:extLst>
          </p:cNvPr>
          <p:cNvSpPr/>
          <p:nvPr/>
        </p:nvSpPr>
        <p:spPr>
          <a:xfrm>
            <a:off x="3106879" y="3927372"/>
            <a:ext cx="1028270" cy="539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1ED6D80-A748-44DD-9E87-093737ED1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882" y="3030583"/>
            <a:ext cx="7854025" cy="2847703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2" name="Verbinder: gekrümmt 11">
            <a:extLst>
              <a:ext uri="{FF2B5EF4-FFF2-40B4-BE49-F238E27FC236}">
                <a16:creationId xmlns:a16="http://schemas.microsoft.com/office/drawing/2014/main" id="{AE7DE189-9B3D-4026-AC2E-5D262DFF3E85}"/>
              </a:ext>
            </a:extLst>
          </p:cNvPr>
          <p:cNvCxnSpPr/>
          <p:nvPr/>
        </p:nvCxnSpPr>
        <p:spPr>
          <a:xfrm>
            <a:off x="2952206" y="1306286"/>
            <a:ext cx="5172891" cy="2455817"/>
          </a:xfrm>
          <a:prstGeom prst="curvedConnector3">
            <a:avLst/>
          </a:prstGeom>
          <a:ln w="539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95" y="353766"/>
            <a:ext cx="6371779" cy="13255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Datenexport/Datenimport			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FA5E94E-688E-4D5E-9A52-20A60E60EE94}"/>
              </a:ext>
            </a:extLst>
          </p:cNvPr>
          <p:cNvGrpSpPr/>
          <p:nvPr/>
        </p:nvGrpSpPr>
        <p:grpSpPr>
          <a:xfrm>
            <a:off x="4395536" y="2405970"/>
            <a:ext cx="1041491" cy="724654"/>
            <a:chOff x="4395536" y="2405970"/>
            <a:chExt cx="1041491" cy="724654"/>
          </a:xfrm>
        </p:grpSpPr>
        <p:sp>
          <p:nvSpPr>
            <p:cNvPr id="15" name="Pfeil: nach rechts 14">
              <a:extLst>
                <a:ext uri="{FF2B5EF4-FFF2-40B4-BE49-F238E27FC236}">
                  <a16:creationId xmlns:a16="http://schemas.microsoft.com/office/drawing/2014/main" id="{EE8C22FF-E40D-474A-AF5B-6C76FD240AEB}"/>
                </a:ext>
              </a:extLst>
            </p:cNvPr>
            <p:cNvSpPr/>
            <p:nvPr/>
          </p:nvSpPr>
          <p:spPr>
            <a:xfrm>
              <a:off x="4408757" y="2405970"/>
              <a:ext cx="1028270" cy="53998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8AB64C58-C67E-427D-B77D-FA41476614CA}"/>
                </a:ext>
              </a:extLst>
            </p:cNvPr>
            <p:cNvSpPr txBox="1"/>
            <p:nvPr/>
          </p:nvSpPr>
          <p:spPr>
            <a:xfrm>
              <a:off x="4395536" y="2761292"/>
              <a:ext cx="909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FF00"/>
                  </a:solidFill>
                </a:rPr>
                <a:t>Export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200DA65-5E36-44CE-A903-06E2B0108DC7}"/>
              </a:ext>
            </a:extLst>
          </p:cNvPr>
          <p:cNvGrpSpPr/>
          <p:nvPr/>
        </p:nvGrpSpPr>
        <p:grpSpPr>
          <a:xfrm>
            <a:off x="4408757" y="5234567"/>
            <a:ext cx="1028270" cy="724654"/>
            <a:chOff x="4408757" y="5234567"/>
            <a:chExt cx="1028270" cy="724654"/>
          </a:xfrm>
        </p:grpSpPr>
        <p:sp>
          <p:nvSpPr>
            <p:cNvPr id="8" name="Pfeil: nach rechts 7">
              <a:extLst>
                <a:ext uri="{FF2B5EF4-FFF2-40B4-BE49-F238E27FC236}">
                  <a16:creationId xmlns:a16="http://schemas.microsoft.com/office/drawing/2014/main" id="{A552541C-4A18-4438-8877-848DEBEBB02E}"/>
                </a:ext>
              </a:extLst>
            </p:cNvPr>
            <p:cNvSpPr/>
            <p:nvPr/>
          </p:nvSpPr>
          <p:spPr>
            <a:xfrm>
              <a:off x="4408757" y="5234567"/>
              <a:ext cx="1028270" cy="53998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D3DD9561-19D3-4B04-BF1A-B8BB22D9DE17}"/>
                </a:ext>
              </a:extLst>
            </p:cNvPr>
            <p:cNvSpPr txBox="1"/>
            <p:nvPr/>
          </p:nvSpPr>
          <p:spPr>
            <a:xfrm>
              <a:off x="4408757" y="5589889"/>
              <a:ext cx="909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FF00"/>
                  </a:solidFill>
                </a:rPr>
                <a:t>Import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1A4097E8-3423-4CCE-A643-F75CF1DAB633}"/>
              </a:ext>
            </a:extLst>
          </p:cNvPr>
          <p:cNvGrpSpPr/>
          <p:nvPr/>
        </p:nvGrpSpPr>
        <p:grpSpPr>
          <a:xfrm>
            <a:off x="431904" y="1470884"/>
            <a:ext cx="3397362" cy="2410161"/>
            <a:chOff x="431904" y="1470884"/>
            <a:chExt cx="3397362" cy="2410161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pic>
          <p:nvPicPr>
            <p:cNvPr id="14" name="Grafik 13" descr="Ein Bild, das Tisch enthält.&#10;&#10;Automatisch generierte Beschreibung">
              <a:extLst>
                <a:ext uri="{FF2B5EF4-FFF2-40B4-BE49-F238E27FC236}">
                  <a16:creationId xmlns:a16="http://schemas.microsoft.com/office/drawing/2014/main" id="{D58D9E9B-16DD-494E-BA40-AEB66BC7D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904" y="1470884"/>
              <a:ext cx="3073422" cy="2410161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BA7DDF66-DF23-456A-8F82-101677E81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2529" y="3547623"/>
              <a:ext cx="266737" cy="333422"/>
            </a:xfrm>
            <a:prstGeom prst="rect">
              <a:avLst/>
            </a:prstGeom>
          </p:spPr>
        </p:pic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12128C7B-6D9F-457C-A89A-D4ED75B06AE1}"/>
              </a:ext>
            </a:extLst>
          </p:cNvPr>
          <p:cNvGrpSpPr/>
          <p:nvPr/>
        </p:nvGrpSpPr>
        <p:grpSpPr>
          <a:xfrm>
            <a:off x="6357719" y="4182035"/>
            <a:ext cx="3429128" cy="2410161"/>
            <a:chOff x="6357719" y="4182035"/>
            <a:chExt cx="3429128" cy="2410161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Grafik 12" descr="Ein Bild, das Tisch enthält.&#10;&#10;Automatisch generierte Beschreibung">
              <a:extLst>
                <a:ext uri="{FF2B5EF4-FFF2-40B4-BE49-F238E27FC236}">
                  <a16:creationId xmlns:a16="http://schemas.microsoft.com/office/drawing/2014/main" id="{E66103F6-17AA-4D40-ADEB-7653BA1F4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719" y="4182035"/>
              <a:ext cx="3073422" cy="2410161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B625137E-C141-4F3F-966D-9A29E1C18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110" y="6258774"/>
              <a:ext cx="266737" cy="333422"/>
            </a:xfrm>
            <a:prstGeom prst="rect">
              <a:avLst/>
            </a:prstGeom>
          </p:spPr>
        </p:pic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D4A3E8CB-9A4D-462B-B83A-DDDCE37A4463}"/>
              </a:ext>
            </a:extLst>
          </p:cNvPr>
          <p:cNvGrpSpPr/>
          <p:nvPr/>
        </p:nvGrpSpPr>
        <p:grpSpPr>
          <a:xfrm>
            <a:off x="6340458" y="1575107"/>
            <a:ext cx="3318613" cy="2410161"/>
            <a:chOff x="6340458" y="1575107"/>
            <a:chExt cx="3318613" cy="2410161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pic>
          <p:nvPicPr>
            <p:cNvPr id="16" name="Grafik 15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696A708E-EB1F-471D-9BC9-F42ADC8E0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458" y="1575107"/>
              <a:ext cx="3038899" cy="2410161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F9D00776-3E3D-40A2-9B68-BA483EEB1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9018" y="3747110"/>
              <a:ext cx="200053" cy="238158"/>
            </a:xfrm>
            <a:prstGeom prst="rect">
              <a:avLst/>
            </a:prstGeom>
          </p:spPr>
        </p:pic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D6EC4856-0BD7-44F0-A0B6-34241DC6594A}"/>
              </a:ext>
            </a:extLst>
          </p:cNvPr>
          <p:cNvGrpSpPr/>
          <p:nvPr/>
        </p:nvGrpSpPr>
        <p:grpSpPr>
          <a:xfrm>
            <a:off x="449166" y="4182035"/>
            <a:ext cx="3327921" cy="2410161"/>
            <a:chOff x="449166" y="4182035"/>
            <a:chExt cx="3327921" cy="2410161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pic>
          <p:nvPicPr>
            <p:cNvPr id="9" name="Grafik 8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A84A0E60-45FB-444E-8718-6E3A21840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66" y="4182035"/>
              <a:ext cx="3038899" cy="2410161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9C181B5A-81B0-42C7-91CA-466E22896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7034" y="6354038"/>
              <a:ext cx="200053" cy="238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82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28" y="365125"/>
            <a:ext cx="70332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Tabelle als Tabelle formatieren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9" name="Grafik 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7E987DF-FAF1-4DAE-AE48-9843CD6FC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0" y="1495950"/>
            <a:ext cx="4160235" cy="5143936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C8073095-0DF9-4481-A2D6-127AC6EDFB5F}"/>
              </a:ext>
            </a:extLst>
          </p:cNvPr>
          <p:cNvSpPr/>
          <p:nvPr/>
        </p:nvSpPr>
        <p:spPr>
          <a:xfrm>
            <a:off x="3936010" y="3797924"/>
            <a:ext cx="1028270" cy="539988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3A38024-6730-4805-916D-6281F4268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54" y="1531120"/>
            <a:ext cx="4160235" cy="5219205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E094C463-F145-4287-BD00-0C200377833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27" y="2294341"/>
            <a:ext cx="4767318" cy="3372955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86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28" y="365125"/>
            <a:ext cx="70332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Bedingte Formatierung</a:t>
            </a:r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AB3FEBB8-7277-4B38-A7B4-D645D6087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3" y="3039450"/>
            <a:ext cx="2162477" cy="1781424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83E7D7D8-5DBE-4C3D-AC6C-32322C64A386}"/>
              </a:ext>
            </a:extLst>
          </p:cNvPr>
          <p:cNvCxnSpPr>
            <a:stCxn id="6" idx="3"/>
          </p:cNvCxnSpPr>
          <p:nvPr/>
        </p:nvCxnSpPr>
        <p:spPr>
          <a:xfrm flipV="1">
            <a:off x="2763500" y="2268415"/>
            <a:ext cx="2353623" cy="16617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DBF0901-8550-427C-8BF2-0609E49EE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94" y="1231570"/>
            <a:ext cx="2181529" cy="1762371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54A64A6B-2153-447B-B737-9FB5A981A29C}"/>
              </a:ext>
            </a:extLst>
          </p:cNvPr>
          <p:cNvCxnSpPr>
            <a:cxnSpLocks/>
          </p:cNvCxnSpPr>
          <p:nvPr/>
        </p:nvCxnSpPr>
        <p:spPr>
          <a:xfrm>
            <a:off x="2755225" y="3930162"/>
            <a:ext cx="2370173" cy="127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AA5BD6E-1A8E-4890-A2A6-F75045A3FE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93" y="3117764"/>
            <a:ext cx="2178081" cy="1741696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DD6B03E7-0B7D-40A6-B395-38FB4177599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763500" y="3930162"/>
            <a:ext cx="2353623" cy="193430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E7F8910B-7DA6-4C01-8228-A38EE154C9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94" y="4983283"/>
            <a:ext cx="2178080" cy="1762371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0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4">
            <a:extLst>
              <a:ext uri="{FF2B5EF4-FFF2-40B4-BE49-F238E27FC236}">
                <a16:creationId xmlns:a16="http://schemas.microsoft.com/office/drawing/2014/main" id="{43BFA0AB-1A16-4140-823E-7AA07BD37827}"/>
              </a:ext>
            </a:extLst>
          </p:cNvPr>
          <p:cNvSpPr txBox="1">
            <a:spLocks/>
          </p:cNvSpPr>
          <p:nvPr/>
        </p:nvSpPr>
        <p:spPr>
          <a:xfrm>
            <a:off x="4402047" y="4972842"/>
            <a:ext cx="1305658" cy="6200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DE" sz="900" dirty="0">
                <a:solidFill>
                  <a:schemeClr val="bg2">
                    <a:lumMod val="25000"/>
                  </a:schemeClr>
                </a:solidFill>
              </a:rPr>
              <a:t>Dozent: </a:t>
            </a:r>
          </a:p>
          <a:p>
            <a:pPr marL="0" indent="0">
              <a:buFontTx/>
              <a:buNone/>
            </a:pPr>
            <a:r>
              <a:rPr lang="de-DE" sz="900" b="1" dirty="0">
                <a:solidFill>
                  <a:schemeClr val="bg2">
                    <a:lumMod val="25000"/>
                  </a:schemeClr>
                </a:solidFill>
              </a:rPr>
              <a:t>Oliver Scherer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FE25787-AE03-4081-9B15-3E5429BBE293}"/>
              </a:ext>
            </a:extLst>
          </p:cNvPr>
          <p:cNvSpPr txBox="1"/>
          <p:nvPr/>
        </p:nvSpPr>
        <p:spPr>
          <a:xfrm>
            <a:off x="513567" y="2242157"/>
            <a:ext cx="11035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dirty="0">
                <a:solidFill>
                  <a:schemeClr val="accent1">
                    <a:lumMod val="75000"/>
                  </a:schemeClr>
                </a:solidFill>
                <a:latin typeface="Abadi" panose="020B0604020202020204" pitchFamily="34" charset="0"/>
              </a:rPr>
              <a:t>Listen in Excel</a:t>
            </a:r>
          </a:p>
        </p:txBody>
      </p:sp>
      <p:sp>
        <p:nvSpPr>
          <p:cNvPr id="4" name="Freihandform: Form 3">
            <a:hlinkClick r:id="rId2" action="ppaction://hlinksldjump"/>
            <a:extLst>
              <a:ext uri="{FF2B5EF4-FFF2-40B4-BE49-F238E27FC236}">
                <a16:creationId xmlns:a16="http://schemas.microsoft.com/office/drawing/2014/main" id="{AEC9C95D-936B-4280-9266-BF29371096CE}"/>
              </a:ext>
            </a:extLst>
          </p:cNvPr>
          <p:cNvSpPr/>
          <p:nvPr/>
        </p:nvSpPr>
        <p:spPr>
          <a:xfrm>
            <a:off x="4943730" y="363632"/>
            <a:ext cx="2305911" cy="614884"/>
          </a:xfrm>
          <a:custGeom>
            <a:avLst/>
            <a:gdLst>
              <a:gd name="connsiteX0" fmla="*/ 0 w 2305911"/>
              <a:gd name="connsiteY0" fmla="*/ 102483 h 614884"/>
              <a:gd name="connsiteX1" fmla="*/ 102483 w 2305911"/>
              <a:gd name="connsiteY1" fmla="*/ 0 h 614884"/>
              <a:gd name="connsiteX2" fmla="*/ 2203428 w 2305911"/>
              <a:gd name="connsiteY2" fmla="*/ 0 h 614884"/>
              <a:gd name="connsiteX3" fmla="*/ 2305911 w 2305911"/>
              <a:gd name="connsiteY3" fmla="*/ 102483 h 614884"/>
              <a:gd name="connsiteX4" fmla="*/ 2305911 w 2305911"/>
              <a:gd name="connsiteY4" fmla="*/ 512401 h 614884"/>
              <a:gd name="connsiteX5" fmla="*/ 2203428 w 2305911"/>
              <a:gd name="connsiteY5" fmla="*/ 614884 h 614884"/>
              <a:gd name="connsiteX6" fmla="*/ 102483 w 2305911"/>
              <a:gd name="connsiteY6" fmla="*/ 614884 h 614884"/>
              <a:gd name="connsiteX7" fmla="*/ 0 w 2305911"/>
              <a:gd name="connsiteY7" fmla="*/ 512401 h 614884"/>
              <a:gd name="connsiteX8" fmla="*/ 0 w 2305911"/>
              <a:gd name="connsiteY8" fmla="*/ 102483 h 6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5911" h="614884">
                <a:moveTo>
                  <a:pt x="0" y="102483"/>
                </a:moveTo>
                <a:cubicBezTo>
                  <a:pt x="0" y="45883"/>
                  <a:pt x="45883" y="0"/>
                  <a:pt x="102483" y="0"/>
                </a:cubicBezTo>
                <a:lnTo>
                  <a:pt x="2203428" y="0"/>
                </a:lnTo>
                <a:cubicBezTo>
                  <a:pt x="2260028" y="0"/>
                  <a:pt x="2305911" y="45883"/>
                  <a:pt x="2305911" y="102483"/>
                </a:cubicBezTo>
                <a:lnTo>
                  <a:pt x="2305911" y="512401"/>
                </a:lnTo>
                <a:cubicBezTo>
                  <a:pt x="2305911" y="569001"/>
                  <a:pt x="2260028" y="614884"/>
                  <a:pt x="2203428" y="614884"/>
                </a:cubicBezTo>
                <a:lnTo>
                  <a:pt x="102483" y="614884"/>
                </a:lnTo>
                <a:cubicBezTo>
                  <a:pt x="45883" y="614884"/>
                  <a:pt x="0" y="569001"/>
                  <a:pt x="0" y="512401"/>
                </a:cubicBezTo>
                <a:lnTo>
                  <a:pt x="0" y="10248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836" tIns="113836" rIns="113836" bIns="113836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/>
              <a:t>Pivottabellen + Pivotcharts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FB4C036-8260-40BF-A790-4FE6E18F78C2}"/>
              </a:ext>
            </a:extLst>
          </p:cNvPr>
          <p:cNvSpPr/>
          <p:nvPr/>
        </p:nvSpPr>
        <p:spPr>
          <a:xfrm>
            <a:off x="2319485" y="-4426941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920509" y="5228868"/>
                </a:moveTo>
                <a:arcTo wR="2975997" hR="2975997" stAng="2952100" swAng="1456769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ihandform: Form 8">
            <a:hlinkClick r:id="rId3" action="ppaction://hlinksldjump"/>
            <a:extLst>
              <a:ext uri="{FF2B5EF4-FFF2-40B4-BE49-F238E27FC236}">
                <a16:creationId xmlns:a16="http://schemas.microsoft.com/office/drawing/2014/main" id="{DC85D72B-79D2-4290-9633-9CCC5B184F25}"/>
              </a:ext>
            </a:extLst>
          </p:cNvPr>
          <p:cNvSpPr/>
          <p:nvPr/>
        </p:nvSpPr>
        <p:spPr>
          <a:xfrm>
            <a:off x="6129403" y="1206765"/>
            <a:ext cx="1889573" cy="603952"/>
          </a:xfrm>
          <a:custGeom>
            <a:avLst/>
            <a:gdLst>
              <a:gd name="connsiteX0" fmla="*/ 0 w 1889573"/>
              <a:gd name="connsiteY0" fmla="*/ 100661 h 603952"/>
              <a:gd name="connsiteX1" fmla="*/ 100661 w 1889573"/>
              <a:gd name="connsiteY1" fmla="*/ 0 h 603952"/>
              <a:gd name="connsiteX2" fmla="*/ 1788912 w 1889573"/>
              <a:gd name="connsiteY2" fmla="*/ 0 h 603952"/>
              <a:gd name="connsiteX3" fmla="*/ 1889573 w 1889573"/>
              <a:gd name="connsiteY3" fmla="*/ 100661 h 603952"/>
              <a:gd name="connsiteX4" fmla="*/ 1889573 w 1889573"/>
              <a:gd name="connsiteY4" fmla="*/ 503291 h 603952"/>
              <a:gd name="connsiteX5" fmla="*/ 1788912 w 1889573"/>
              <a:gd name="connsiteY5" fmla="*/ 603952 h 603952"/>
              <a:gd name="connsiteX6" fmla="*/ 100661 w 1889573"/>
              <a:gd name="connsiteY6" fmla="*/ 603952 h 603952"/>
              <a:gd name="connsiteX7" fmla="*/ 0 w 1889573"/>
              <a:gd name="connsiteY7" fmla="*/ 503291 h 603952"/>
              <a:gd name="connsiteX8" fmla="*/ 0 w 1889573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9573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1788912" y="0"/>
                </a:lnTo>
                <a:cubicBezTo>
                  <a:pt x="1844506" y="0"/>
                  <a:pt x="1889573" y="45067"/>
                  <a:pt x="1889573" y="100661"/>
                </a:cubicBezTo>
                <a:lnTo>
                  <a:pt x="1889573" y="503291"/>
                </a:lnTo>
                <a:cubicBezTo>
                  <a:pt x="1889573" y="558885"/>
                  <a:pt x="1844506" y="603952"/>
                  <a:pt x="1788912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Teilergebnisse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FCF8ECBE-4E3F-4D18-B0AA-8F1AE8E17F1A}"/>
              </a:ext>
            </a:extLst>
          </p:cNvPr>
          <p:cNvSpPr/>
          <p:nvPr/>
        </p:nvSpPr>
        <p:spPr>
          <a:xfrm>
            <a:off x="2855102" y="-3518305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783105" y="5340509"/>
                </a:moveTo>
                <a:arcTo wR="2975997" hR="2975997" stAng="3156640" swAng="2170498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ihandform: Form 10">
            <a:hlinkClick r:id="rId4" action="ppaction://hlinksldjump"/>
            <a:extLst>
              <a:ext uri="{FF2B5EF4-FFF2-40B4-BE49-F238E27FC236}">
                <a16:creationId xmlns:a16="http://schemas.microsoft.com/office/drawing/2014/main" id="{159A6C19-545A-4202-8935-7187F35CC0CD}"/>
              </a:ext>
            </a:extLst>
          </p:cNvPr>
          <p:cNvSpPr/>
          <p:nvPr/>
        </p:nvSpPr>
        <p:spPr>
          <a:xfrm>
            <a:off x="5875335" y="2123410"/>
            <a:ext cx="1504985" cy="463310"/>
          </a:xfrm>
          <a:custGeom>
            <a:avLst/>
            <a:gdLst>
              <a:gd name="connsiteX0" fmla="*/ 0 w 1504985"/>
              <a:gd name="connsiteY0" fmla="*/ 77220 h 463310"/>
              <a:gd name="connsiteX1" fmla="*/ 77220 w 1504985"/>
              <a:gd name="connsiteY1" fmla="*/ 0 h 463310"/>
              <a:gd name="connsiteX2" fmla="*/ 1427765 w 1504985"/>
              <a:gd name="connsiteY2" fmla="*/ 0 h 463310"/>
              <a:gd name="connsiteX3" fmla="*/ 1504985 w 1504985"/>
              <a:gd name="connsiteY3" fmla="*/ 77220 h 463310"/>
              <a:gd name="connsiteX4" fmla="*/ 1504985 w 1504985"/>
              <a:gd name="connsiteY4" fmla="*/ 386090 h 463310"/>
              <a:gd name="connsiteX5" fmla="*/ 1427765 w 1504985"/>
              <a:gd name="connsiteY5" fmla="*/ 463310 h 463310"/>
              <a:gd name="connsiteX6" fmla="*/ 77220 w 1504985"/>
              <a:gd name="connsiteY6" fmla="*/ 463310 h 463310"/>
              <a:gd name="connsiteX7" fmla="*/ 0 w 1504985"/>
              <a:gd name="connsiteY7" fmla="*/ 386090 h 463310"/>
              <a:gd name="connsiteX8" fmla="*/ 0 w 1504985"/>
              <a:gd name="connsiteY8" fmla="*/ 77220 h 46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985" h="463310">
                <a:moveTo>
                  <a:pt x="0" y="77220"/>
                </a:moveTo>
                <a:cubicBezTo>
                  <a:pt x="0" y="34573"/>
                  <a:pt x="34573" y="0"/>
                  <a:pt x="77220" y="0"/>
                </a:cubicBezTo>
                <a:lnTo>
                  <a:pt x="1427765" y="0"/>
                </a:lnTo>
                <a:cubicBezTo>
                  <a:pt x="1470412" y="0"/>
                  <a:pt x="1504985" y="34573"/>
                  <a:pt x="1504985" y="77220"/>
                </a:cubicBezTo>
                <a:lnTo>
                  <a:pt x="1504985" y="386090"/>
                </a:lnTo>
                <a:cubicBezTo>
                  <a:pt x="1504985" y="428737"/>
                  <a:pt x="1470412" y="463310"/>
                  <a:pt x="1427765" y="463310"/>
                </a:cubicBezTo>
                <a:lnTo>
                  <a:pt x="77220" y="463310"/>
                </a:lnTo>
                <a:cubicBezTo>
                  <a:pt x="34573" y="463310"/>
                  <a:pt x="0" y="428737"/>
                  <a:pt x="0" y="386090"/>
                </a:cubicBezTo>
                <a:lnTo>
                  <a:pt x="0" y="77220"/>
                </a:ln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437" tIns="106437" rIns="106437" bIns="106437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u="none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  <a:hlinkClick r:id="rId4" action="ppaction://hlinksldjump"/>
              </a:rPr>
              <a:t>AutoFilter</a:t>
            </a:r>
            <a:endParaRPr lang="de-DE" sz="2200" u="none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96937B69-0B1A-4372-94DC-9E02637803FC}"/>
              </a:ext>
            </a:extLst>
          </p:cNvPr>
          <p:cNvSpPr/>
          <p:nvPr/>
        </p:nvSpPr>
        <p:spPr>
          <a:xfrm>
            <a:off x="1205018" y="29780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922957" y="2561291"/>
                </a:moveTo>
                <a:arcTo wR="2975997" hR="2975997" stAng="21119386" swAng="497839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ihandform: Form 12">
            <a:hlinkClick r:id="rId5" action="ppaction://hlinksldjump"/>
            <a:extLst>
              <a:ext uri="{FF2B5EF4-FFF2-40B4-BE49-F238E27FC236}">
                <a16:creationId xmlns:a16="http://schemas.microsoft.com/office/drawing/2014/main" id="{8F38FEFE-6B0D-4657-9B89-905355F8ECFF}"/>
              </a:ext>
            </a:extLst>
          </p:cNvPr>
          <p:cNvSpPr/>
          <p:nvPr/>
        </p:nvSpPr>
        <p:spPr>
          <a:xfrm>
            <a:off x="6376291" y="3025081"/>
            <a:ext cx="1833015" cy="603952"/>
          </a:xfrm>
          <a:custGeom>
            <a:avLst/>
            <a:gdLst>
              <a:gd name="connsiteX0" fmla="*/ 0 w 1833015"/>
              <a:gd name="connsiteY0" fmla="*/ 100661 h 603952"/>
              <a:gd name="connsiteX1" fmla="*/ 100661 w 1833015"/>
              <a:gd name="connsiteY1" fmla="*/ 0 h 603952"/>
              <a:gd name="connsiteX2" fmla="*/ 1732354 w 1833015"/>
              <a:gd name="connsiteY2" fmla="*/ 0 h 603952"/>
              <a:gd name="connsiteX3" fmla="*/ 1833015 w 1833015"/>
              <a:gd name="connsiteY3" fmla="*/ 100661 h 603952"/>
              <a:gd name="connsiteX4" fmla="*/ 1833015 w 1833015"/>
              <a:gd name="connsiteY4" fmla="*/ 503291 h 603952"/>
              <a:gd name="connsiteX5" fmla="*/ 1732354 w 1833015"/>
              <a:gd name="connsiteY5" fmla="*/ 603952 h 603952"/>
              <a:gd name="connsiteX6" fmla="*/ 100661 w 1833015"/>
              <a:gd name="connsiteY6" fmla="*/ 603952 h 603952"/>
              <a:gd name="connsiteX7" fmla="*/ 0 w 1833015"/>
              <a:gd name="connsiteY7" fmla="*/ 503291 h 603952"/>
              <a:gd name="connsiteX8" fmla="*/ 0 w 1833015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3015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1732354" y="0"/>
                </a:lnTo>
                <a:cubicBezTo>
                  <a:pt x="1787948" y="0"/>
                  <a:pt x="1833015" y="45067"/>
                  <a:pt x="1833015" y="100661"/>
                </a:cubicBezTo>
                <a:lnTo>
                  <a:pt x="1833015" y="503291"/>
                </a:lnTo>
                <a:cubicBezTo>
                  <a:pt x="1833015" y="558885"/>
                  <a:pt x="1787948" y="603952"/>
                  <a:pt x="1732354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37CBFF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Spezialfilter</a:t>
            </a: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CCB84EF0-127E-4180-ABED-389F5CAE67E1}"/>
              </a:ext>
            </a:extLst>
          </p:cNvPr>
          <p:cNvSpPr/>
          <p:nvPr/>
        </p:nvSpPr>
        <p:spPr>
          <a:xfrm>
            <a:off x="1378753" y="915839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940776" y="2717847"/>
                </a:moveTo>
                <a:arcTo wR="2975997" hR="2975997" stAng="21301421" swAng="529237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ihandform: Form 14">
            <a:hlinkClick r:id="rId6" action="ppaction://hlinksldjump"/>
            <a:extLst>
              <a:ext uri="{FF2B5EF4-FFF2-40B4-BE49-F238E27FC236}">
                <a16:creationId xmlns:a16="http://schemas.microsoft.com/office/drawing/2014/main" id="{9EF2F8A9-CD4C-482A-A611-370C8EEE2740}"/>
              </a:ext>
            </a:extLst>
          </p:cNvPr>
          <p:cNvSpPr/>
          <p:nvPr/>
        </p:nvSpPr>
        <p:spPr>
          <a:xfrm>
            <a:off x="6192684" y="4096021"/>
            <a:ext cx="1758766" cy="603952"/>
          </a:xfrm>
          <a:custGeom>
            <a:avLst/>
            <a:gdLst>
              <a:gd name="connsiteX0" fmla="*/ 0 w 1758766"/>
              <a:gd name="connsiteY0" fmla="*/ 100661 h 603952"/>
              <a:gd name="connsiteX1" fmla="*/ 100661 w 1758766"/>
              <a:gd name="connsiteY1" fmla="*/ 0 h 603952"/>
              <a:gd name="connsiteX2" fmla="*/ 1658105 w 1758766"/>
              <a:gd name="connsiteY2" fmla="*/ 0 h 603952"/>
              <a:gd name="connsiteX3" fmla="*/ 1758766 w 1758766"/>
              <a:gd name="connsiteY3" fmla="*/ 100661 h 603952"/>
              <a:gd name="connsiteX4" fmla="*/ 1758766 w 1758766"/>
              <a:gd name="connsiteY4" fmla="*/ 503291 h 603952"/>
              <a:gd name="connsiteX5" fmla="*/ 1658105 w 1758766"/>
              <a:gd name="connsiteY5" fmla="*/ 603952 h 603952"/>
              <a:gd name="connsiteX6" fmla="*/ 100661 w 1758766"/>
              <a:gd name="connsiteY6" fmla="*/ 603952 h 603952"/>
              <a:gd name="connsiteX7" fmla="*/ 0 w 1758766"/>
              <a:gd name="connsiteY7" fmla="*/ 503291 h 603952"/>
              <a:gd name="connsiteX8" fmla="*/ 0 w 1758766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8766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1658105" y="0"/>
                </a:lnTo>
                <a:cubicBezTo>
                  <a:pt x="1713699" y="0"/>
                  <a:pt x="1758766" y="45067"/>
                  <a:pt x="1758766" y="100661"/>
                </a:cubicBezTo>
                <a:lnTo>
                  <a:pt x="1758766" y="503291"/>
                </a:lnTo>
                <a:cubicBezTo>
                  <a:pt x="1758766" y="558885"/>
                  <a:pt x="1713699" y="603952"/>
                  <a:pt x="1658105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FF3399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Gliederung</a:t>
            </a: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ED110B81-D4BE-4AC6-8E18-52AB70DF0849}"/>
              </a:ext>
            </a:extLst>
          </p:cNvPr>
          <p:cNvSpPr/>
          <p:nvPr/>
        </p:nvSpPr>
        <p:spPr>
          <a:xfrm>
            <a:off x="3148025" y="4635523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58224" y="1136"/>
                </a:moveTo>
                <a:arcTo wR="2975997" hR="2975997" stAng="16294998" swAng="1550124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ED26754E-7FF3-42BC-ABF2-C10F2438813E}"/>
              </a:ext>
            </a:extLst>
          </p:cNvPr>
          <p:cNvSpPr/>
          <p:nvPr/>
        </p:nvSpPr>
        <p:spPr>
          <a:xfrm>
            <a:off x="8879060" y="4324598"/>
            <a:ext cx="1934442" cy="603952"/>
          </a:xfrm>
          <a:custGeom>
            <a:avLst/>
            <a:gdLst>
              <a:gd name="connsiteX0" fmla="*/ 0 w 1934442"/>
              <a:gd name="connsiteY0" fmla="*/ 100661 h 603952"/>
              <a:gd name="connsiteX1" fmla="*/ 100661 w 1934442"/>
              <a:gd name="connsiteY1" fmla="*/ 0 h 603952"/>
              <a:gd name="connsiteX2" fmla="*/ 1833781 w 1934442"/>
              <a:gd name="connsiteY2" fmla="*/ 0 h 603952"/>
              <a:gd name="connsiteX3" fmla="*/ 1934442 w 1934442"/>
              <a:gd name="connsiteY3" fmla="*/ 100661 h 603952"/>
              <a:gd name="connsiteX4" fmla="*/ 1934442 w 1934442"/>
              <a:gd name="connsiteY4" fmla="*/ 503291 h 603952"/>
              <a:gd name="connsiteX5" fmla="*/ 1833781 w 1934442"/>
              <a:gd name="connsiteY5" fmla="*/ 603952 h 603952"/>
              <a:gd name="connsiteX6" fmla="*/ 100661 w 1934442"/>
              <a:gd name="connsiteY6" fmla="*/ 603952 h 603952"/>
              <a:gd name="connsiteX7" fmla="*/ 0 w 1934442"/>
              <a:gd name="connsiteY7" fmla="*/ 503291 h 603952"/>
              <a:gd name="connsiteX8" fmla="*/ 0 w 1934442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4442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1833781" y="0"/>
                </a:lnTo>
                <a:cubicBezTo>
                  <a:pt x="1889375" y="0"/>
                  <a:pt x="1934442" y="45067"/>
                  <a:pt x="1934442" y="100661"/>
                </a:cubicBezTo>
                <a:lnTo>
                  <a:pt x="1934442" y="503291"/>
                </a:lnTo>
                <a:cubicBezTo>
                  <a:pt x="1934442" y="558885"/>
                  <a:pt x="1889375" y="603952"/>
                  <a:pt x="1833781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2B5927">
              <a:alpha val="10196"/>
            </a:srgbClr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/>
                <a:ea typeface="+mn-ea"/>
                <a:cs typeface="+mn-cs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Duplikatsuche</a:t>
            </a:r>
            <a:endParaRPr lang="de-DE" sz="2200" kern="1200" dirty="0">
              <a:solidFill>
                <a:schemeClr val="accent1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BCB7882C-E530-4481-BE4B-3F296B375049}"/>
              </a:ext>
            </a:extLst>
          </p:cNvPr>
          <p:cNvSpPr/>
          <p:nvPr/>
        </p:nvSpPr>
        <p:spPr>
          <a:xfrm>
            <a:off x="494767" y="3945050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498924" y="1397580"/>
                </a:moveTo>
                <a:arcTo wR="2975997" hR="2975997" stAng="19678122" swAng="1375756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ihandform: Form 18">
            <a:hlinkClick r:id="rId8" action="ppaction://hlinksldjump"/>
            <a:extLst>
              <a:ext uri="{FF2B5EF4-FFF2-40B4-BE49-F238E27FC236}">
                <a16:creationId xmlns:a16="http://schemas.microsoft.com/office/drawing/2014/main" id="{F209072E-4BB6-43A2-8F22-1FF7517EA26B}"/>
              </a:ext>
            </a:extLst>
          </p:cNvPr>
          <p:cNvSpPr/>
          <p:nvPr/>
        </p:nvSpPr>
        <p:spPr>
          <a:xfrm>
            <a:off x="4341993" y="5951438"/>
            <a:ext cx="2069180" cy="669421"/>
          </a:xfrm>
          <a:custGeom>
            <a:avLst/>
            <a:gdLst>
              <a:gd name="connsiteX0" fmla="*/ 0 w 2069180"/>
              <a:gd name="connsiteY0" fmla="*/ 111572 h 669421"/>
              <a:gd name="connsiteX1" fmla="*/ 111572 w 2069180"/>
              <a:gd name="connsiteY1" fmla="*/ 0 h 669421"/>
              <a:gd name="connsiteX2" fmla="*/ 1957608 w 2069180"/>
              <a:gd name="connsiteY2" fmla="*/ 0 h 669421"/>
              <a:gd name="connsiteX3" fmla="*/ 2069180 w 2069180"/>
              <a:gd name="connsiteY3" fmla="*/ 111572 h 669421"/>
              <a:gd name="connsiteX4" fmla="*/ 2069180 w 2069180"/>
              <a:gd name="connsiteY4" fmla="*/ 557849 h 669421"/>
              <a:gd name="connsiteX5" fmla="*/ 1957608 w 2069180"/>
              <a:gd name="connsiteY5" fmla="*/ 669421 h 669421"/>
              <a:gd name="connsiteX6" fmla="*/ 111572 w 2069180"/>
              <a:gd name="connsiteY6" fmla="*/ 669421 h 669421"/>
              <a:gd name="connsiteX7" fmla="*/ 0 w 2069180"/>
              <a:gd name="connsiteY7" fmla="*/ 557849 h 669421"/>
              <a:gd name="connsiteX8" fmla="*/ 0 w 2069180"/>
              <a:gd name="connsiteY8" fmla="*/ 111572 h 66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9180" h="669421">
                <a:moveTo>
                  <a:pt x="0" y="111572"/>
                </a:moveTo>
                <a:cubicBezTo>
                  <a:pt x="0" y="49952"/>
                  <a:pt x="49952" y="0"/>
                  <a:pt x="111572" y="0"/>
                </a:cubicBezTo>
                <a:lnTo>
                  <a:pt x="1957608" y="0"/>
                </a:lnTo>
                <a:cubicBezTo>
                  <a:pt x="2019228" y="0"/>
                  <a:pt x="2069180" y="49952"/>
                  <a:pt x="2069180" y="111572"/>
                </a:cubicBezTo>
                <a:lnTo>
                  <a:pt x="2069180" y="557849"/>
                </a:lnTo>
                <a:cubicBezTo>
                  <a:pt x="2069180" y="619469"/>
                  <a:pt x="2019228" y="669421"/>
                  <a:pt x="1957608" y="669421"/>
                </a:cubicBezTo>
                <a:lnTo>
                  <a:pt x="111572" y="669421"/>
                </a:lnTo>
                <a:cubicBezTo>
                  <a:pt x="49952" y="669421"/>
                  <a:pt x="0" y="619469"/>
                  <a:pt x="0" y="557849"/>
                </a:cubicBezTo>
                <a:lnTo>
                  <a:pt x="0" y="11157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6498" tIns="116498" rIns="116498" bIns="116498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0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Kombinieren + </a:t>
            </a:r>
            <a:r>
              <a:rPr lang="de-DE" sz="20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  <a:hlinkClick r:id="rId8" action="ppaction://hlinksldjump"/>
              </a:rPr>
              <a:t>Konsolidieren</a:t>
            </a:r>
            <a:endParaRPr lang="de-DE" sz="20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237C88D0-4C1F-4561-AB53-16B9A04A357B}"/>
              </a:ext>
            </a:extLst>
          </p:cNvPr>
          <p:cNvSpPr/>
          <p:nvPr/>
        </p:nvSpPr>
        <p:spPr>
          <a:xfrm>
            <a:off x="283460" y="386950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20504" y="5577911"/>
                </a:moveTo>
                <a:arcTo wR="2975997" hR="2975997" stAng="3657734" swAng="3229280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1C011BBD-B8DE-4DE7-95B3-3B1F9642B469}"/>
              </a:ext>
            </a:extLst>
          </p:cNvPr>
          <p:cNvSpPr/>
          <p:nvPr/>
        </p:nvSpPr>
        <p:spPr>
          <a:xfrm>
            <a:off x="376683" y="5449284"/>
            <a:ext cx="2903917" cy="603952"/>
          </a:xfrm>
          <a:custGeom>
            <a:avLst/>
            <a:gdLst>
              <a:gd name="connsiteX0" fmla="*/ 0 w 2903917"/>
              <a:gd name="connsiteY0" fmla="*/ 100661 h 603952"/>
              <a:gd name="connsiteX1" fmla="*/ 100661 w 2903917"/>
              <a:gd name="connsiteY1" fmla="*/ 0 h 603952"/>
              <a:gd name="connsiteX2" fmla="*/ 2803256 w 2903917"/>
              <a:gd name="connsiteY2" fmla="*/ 0 h 603952"/>
              <a:gd name="connsiteX3" fmla="*/ 2903917 w 2903917"/>
              <a:gd name="connsiteY3" fmla="*/ 100661 h 603952"/>
              <a:gd name="connsiteX4" fmla="*/ 2903917 w 2903917"/>
              <a:gd name="connsiteY4" fmla="*/ 503291 h 603952"/>
              <a:gd name="connsiteX5" fmla="*/ 2803256 w 2903917"/>
              <a:gd name="connsiteY5" fmla="*/ 603952 h 603952"/>
              <a:gd name="connsiteX6" fmla="*/ 100661 w 2903917"/>
              <a:gd name="connsiteY6" fmla="*/ 603952 h 603952"/>
              <a:gd name="connsiteX7" fmla="*/ 0 w 2903917"/>
              <a:gd name="connsiteY7" fmla="*/ 503291 h 603952"/>
              <a:gd name="connsiteX8" fmla="*/ 0 w 2903917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3917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2803256" y="0"/>
                </a:lnTo>
                <a:cubicBezTo>
                  <a:pt x="2858850" y="0"/>
                  <a:pt x="2903917" y="45067"/>
                  <a:pt x="2903917" y="100661"/>
                </a:cubicBezTo>
                <a:lnTo>
                  <a:pt x="2903917" y="503291"/>
                </a:lnTo>
                <a:cubicBezTo>
                  <a:pt x="2903917" y="558885"/>
                  <a:pt x="2858850" y="603952"/>
                  <a:pt x="2803256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Datenbankfunktionen</a:t>
            </a: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136F6812-C71F-4799-A72E-2E2B692510B6}"/>
              </a:ext>
            </a:extLst>
          </p:cNvPr>
          <p:cNvSpPr/>
          <p:nvPr/>
        </p:nvSpPr>
        <p:spPr>
          <a:xfrm>
            <a:off x="1111647" y="703616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78209" y="4738714"/>
                </a:moveTo>
                <a:arcTo wR="2975997" hR="2975997" stAng="8620727" swAng="981457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ihandform: Form 22">
            <a:hlinkClick r:id="rId9" action="ppaction://hlinksldjump"/>
            <a:extLst>
              <a:ext uri="{FF2B5EF4-FFF2-40B4-BE49-F238E27FC236}">
                <a16:creationId xmlns:a16="http://schemas.microsoft.com/office/drawing/2014/main" id="{23B9FAC2-BE36-4C26-849F-453F2E556DD7}"/>
              </a:ext>
            </a:extLst>
          </p:cNvPr>
          <p:cNvSpPr/>
          <p:nvPr/>
        </p:nvSpPr>
        <p:spPr>
          <a:xfrm>
            <a:off x="346793" y="4394043"/>
            <a:ext cx="1820788" cy="293521"/>
          </a:xfrm>
          <a:custGeom>
            <a:avLst/>
            <a:gdLst>
              <a:gd name="connsiteX0" fmla="*/ 0 w 1820788"/>
              <a:gd name="connsiteY0" fmla="*/ 48921 h 293521"/>
              <a:gd name="connsiteX1" fmla="*/ 48921 w 1820788"/>
              <a:gd name="connsiteY1" fmla="*/ 0 h 293521"/>
              <a:gd name="connsiteX2" fmla="*/ 1771867 w 1820788"/>
              <a:gd name="connsiteY2" fmla="*/ 0 h 293521"/>
              <a:gd name="connsiteX3" fmla="*/ 1820788 w 1820788"/>
              <a:gd name="connsiteY3" fmla="*/ 48921 h 293521"/>
              <a:gd name="connsiteX4" fmla="*/ 1820788 w 1820788"/>
              <a:gd name="connsiteY4" fmla="*/ 244600 h 293521"/>
              <a:gd name="connsiteX5" fmla="*/ 1771867 w 1820788"/>
              <a:gd name="connsiteY5" fmla="*/ 293521 h 293521"/>
              <a:gd name="connsiteX6" fmla="*/ 48921 w 1820788"/>
              <a:gd name="connsiteY6" fmla="*/ 293521 h 293521"/>
              <a:gd name="connsiteX7" fmla="*/ 0 w 1820788"/>
              <a:gd name="connsiteY7" fmla="*/ 244600 h 293521"/>
              <a:gd name="connsiteX8" fmla="*/ 0 w 1820788"/>
              <a:gd name="connsiteY8" fmla="*/ 48921 h 2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0788" h="293521">
                <a:moveTo>
                  <a:pt x="0" y="48921"/>
                </a:moveTo>
                <a:cubicBezTo>
                  <a:pt x="0" y="21903"/>
                  <a:pt x="21903" y="0"/>
                  <a:pt x="48921" y="0"/>
                </a:cubicBezTo>
                <a:lnTo>
                  <a:pt x="1771867" y="0"/>
                </a:lnTo>
                <a:cubicBezTo>
                  <a:pt x="1798885" y="0"/>
                  <a:pt x="1820788" y="21903"/>
                  <a:pt x="1820788" y="48921"/>
                </a:cubicBezTo>
                <a:lnTo>
                  <a:pt x="1820788" y="244600"/>
                </a:lnTo>
                <a:cubicBezTo>
                  <a:pt x="1820788" y="271618"/>
                  <a:pt x="1798885" y="293521"/>
                  <a:pt x="1771867" y="293521"/>
                </a:cubicBezTo>
                <a:lnTo>
                  <a:pt x="48921" y="293521"/>
                </a:lnTo>
                <a:cubicBezTo>
                  <a:pt x="21903" y="293521"/>
                  <a:pt x="0" y="271618"/>
                  <a:pt x="0" y="244600"/>
                </a:cubicBezTo>
                <a:lnTo>
                  <a:pt x="0" y="48921"/>
                </a:lnTo>
                <a:close/>
              </a:path>
            </a:pathLst>
          </a:custGeom>
          <a:solidFill>
            <a:srgbClr val="74310C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8149" tIns="98149" rIns="98149" bIns="98149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Datenschnitte</a:t>
            </a: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6BC5C5C3-CFCB-49E6-A674-F953C86648CB}"/>
              </a:ext>
            </a:extLst>
          </p:cNvPr>
          <p:cNvSpPr/>
          <p:nvPr/>
        </p:nvSpPr>
        <p:spPr>
          <a:xfrm>
            <a:off x="997330" y="261624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1459" y="4126681"/>
                </a:moveTo>
                <a:arcTo wR="2975997" hR="2975997" stAng="9435208" swAng="705958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57EC0B9A-B818-45C1-9B42-7975EDD50600}"/>
              </a:ext>
            </a:extLst>
          </p:cNvPr>
          <p:cNvSpPr/>
          <p:nvPr/>
        </p:nvSpPr>
        <p:spPr>
          <a:xfrm>
            <a:off x="176436" y="3194412"/>
            <a:ext cx="1738418" cy="603952"/>
          </a:xfrm>
          <a:custGeom>
            <a:avLst/>
            <a:gdLst>
              <a:gd name="connsiteX0" fmla="*/ 0 w 1738418"/>
              <a:gd name="connsiteY0" fmla="*/ 100661 h 603952"/>
              <a:gd name="connsiteX1" fmla="*/ 100661 w 1738418"/>
              <a:gd name="connsiteY1" fmla="*/ 0 h 603952"/>
              <a:gd name="connsiteX2" fmla="*/ 1637757 w 1738418"/>
              <a:gd name="connsiteY2" fmla="*/ 0 h 603952"/>
              <a:gd name="connsiteX3" fmla="*/ 1738418 w 1738418"/>
              <a:gd name="connsiteY3" fmla="*/ 100661 h 603952"/>
              <a:gd name="connsiteX4" fmla="*/ 1738418 w 1738418"/>
              <a:gd name="connsiteY4" fmla="*/ 503291 h 603952"/>
              <a:gd name="connsiteX5" fmla="*/ 1637757 w 1738418"/>
              <a:gd name="connsiteY5" fmla="*/ 603952 h 603952"/>
              <a:gd name="connsiteX6" fmla="*/ 100661 w 1738418"/>
              <a:gd name="connsiteY6" fmla="*/ 603952 h 603952"/>
              <a:gd name="connsiteX7" fmla="*/ 0 w 1738418"/>
              <a:gd name="connsiteY7" fmla="*/ 503291 h 603952"/>
              <a:gd name="connsiteX8" fmla="*/ 0 w 1738418"/>
              <a:gd name="connsiteY8" fmla="*/ 100661 h 60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418" h="603952">
                <a:moveTo>
                  <a:pt x="0" y="100661"/>
                </a:moveTo>
                <a:cubicBezTo>
                  <a:pt x="0" y="45067"/>
                  <a:pt x="45067" y="0"/>
                  <a:pt x="100661" y="0"/>
                </a:cubicBezTo>
                <a:lnTo>
                  <a:pt x="1637757" y="0"/>
                </a:lnTo>
                <a:cubicBezTo>
                  <a:pt x="1693351" y="0"/>
                  <a:pt x="1738418" y="45067"/>
                  <a:pt x="1738418" y="100661"/>
                </a:cubicBezTo>
                <a:lnTo>
                  <a:pt x="1738418" y="503291"/>
                </a:lnTo>
                <a:cubicBezTo>
                  <a:pt x="1738418" y="558885"/>
                  <a:pt x="1693351" y="603952"/>
                  <a:pt x="1637757" y="603952"/>
                </a:cubicBezTo>
                <a:lnTo>
                  <a:pt x="100661" y="603952"/>
                </a:lnTo>
                <a:cubicBezTo>
                  <a:pt x="45067" y="603952"/>
                  <a:pt x="0" y="558885"/>
                  <a:pt x="0" y="503291"/>
                </a:cubicBezTo>
                <a:lnTo>
                  <a:pt x="0" y="100661"/>
                </a:lnTo>
                <a:close/>
              </a:path>
            </a:pathLst>
          </a:custGeom>
          <a:solidFill>
            <a:srgbClr val="00FF00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303" tIns="113303" rIns="113303" bIns="11330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 err="1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  <a:hlinkClick r:id="rId10" action="ppaction://hlinksldjump"/>
              </a:rPr>
              <a:t>DatenexportDatenimport</a:t>
            </a:r>
            <a:endParaRPr lang="de-DE" sz="22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658C7DDC-99DF-4E7A-8027-30E9BC196E36}"/>
              </a:ext>
            </a:extLst>
          </p:cNvPr>
          <p:cNvSpPr/>
          <p:nvPr/>
        </p:nvSpPr>
        <p:spPr>
          <a:xfrm>
            <a:off x="390303" y="2096535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5947" y="1087524"/>
                </a:moveTo>
                <a:arcTo wR="2975997" hR="2975997" stAng="13163277" swAng="1526804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ihandform: Form 26">
            <a:hlinkClick r:id="rId11" action="ppaction://hlinksldjump"/>
            <a:extLst>
              <a:ext uri="{FF2B5EF4-FFF2-40B4-BE49-F238E27FC236}">
                <a16:creationId xmlns:a16="http://schemas.microsoft.com/office/drawing/2014/main" id="{8BE93553-49C9-4A3E-AB96-5F9FD4931192}"/>
              </a:ext>
            </a:extLst>
          </p:cNvPr>
          <p:cNvSpPr/>
          <p:nvPr/>
        </p:nvSpPr>
        <p:spPr>
          <a:xfrm>
            <a:off x="283185" y="2108518"/>
            <a:ext cx="3737688" cy="264827"/>
          </a:xfrm>
          <a:custGeom>
            <a:avLst/>
            <a:gdLst>
              <a:gd name="connsiteX0" fmla="*/ 0 w 3737688"/>
              <a:gd name="connsiteY0" fmla="*/ 44139 h 264827"/>
              <a:gd name="connsiteX1" fmla="*/ 44139 w 3737688"/>
              <a:gd name="connsiteY1" fmla="*/ 0 h 264827"/>
              <a:gd name="connsiteX2" fmla="*/ 3693549 w 3737688"/>
              <a:gd name="connsiteY2" fmla="*/ 0 h 264827"/>
              <a:gd name="connsiteX3" fmla="*/ 3737688 w 3737688"/>
              <a:gd name="connsiteY3" fmla="*/ 44139 h 264827"/>
              <a:gd name="connsiteX4" fmla="*/ 3737688 w 3737688"/>
              <a:gd name="connsiteY4" fmla="*/ 220688 h 264827"/>
              <a:gd name="connsiteX5" fmla="*/ 3693549 w 3737688"/>
              <a:gd name="connsiteY5" fmla="*/ 264827 h 264827"/>
              <a:gd name="connsiteX6" fmla="*/ 44139 w 3737688"/>
              <a:gd name="connsiteY6" fmla="*/ 264827 h 264827"/>
              <a:gd name="connsiteX7" fmla="*/ 0 w 3737688"/>
              <a:gd name="connsiteY7" fmla="*/ 220688 h 264827"/>
              <a:gd name="connsiteX8" fmla="*/ 0 w 3737688"/>
              <a:gd name="connsiteY8" fmla="*/ 44139 h 2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7688" h="264827">
                <a:moveTo>
                  <a:pt x="0" y="44139"/>
                </a:moveTo>
                <a:cubicBezTo>
                  <a:pt x="0" y="19762"/>
                  <a:pt x="19762" y="0"/>
                  <a:pt x="44139" y="0"/>
                </a:cubicBezTo>
                <a:lnTo>
                  <a:pt x="3693549" y="0"/>
                </a:lnTo>
                <a:cubicBezTo>
                  <a:pt x="3717926" y="0"/>
                  <a:pt x="3737688" y="19762"/>
                  <a:pt x="3737688" y="44139"/>
                </a:cubicBezTo>
                <a:lnTo>
                  <a:pt x="3737688" y="220688"/>
                </a:lnTo>
                <a:cubicBezTo>
                  <a:pt x="3737688" y="245065"/>
                  <a:pt x="3717926" y="264827"/>
                  <a:pt x="3693549" y="264827"/>
                </a:cubicBezTo>
                <a:lnTo>
                  <a:pt x="44139" y="264827"/>
                </a:lnTo>
                <a:cubicBezTo>
                  <a:pt x="19762" y="264827"/>
                  <a:pt x="0" y="245065"/>
                  <a:pt x="0" y="220688"/>
                </a:cubicBezTo>
                <a:lnTo>
                  <a:pt x="0" y="44139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6748" tIns="96748" rIns="96748" bIns="9674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Tabelle als Tabelle formatieren</a:t>
            </a: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5226D330-90C1-446F-A9F7-4E8F9FB1AEBC}"/>
              </a:ext>
            </a:extLst>
          </p:cNvPr>
          <p:cNvSpPr/>
          <p:nvPr/>
        </p:nvSpPr>
        <p:spPr>
          <a:xfrm>
            <a:off x="273347" y="-3650711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10614" y="5754759"/>
                </a:moveTo>
                <a:arcTo wR="2975997" hR="2975997" stAng="6658615" swAng="1432367"/>
              </a:path>
            </a:pathLst>
          </a:custGeom>
          <a:noFill/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C71DB8EF-C351-4F5D-B9CD-4E0AC6D35D4A}"/>
              </a:ext>
            </a:extLst>
          </p:cNvPr>
          <p:cNvSpPr/>
          <p:nvPr/>
        </p:nvSpPr>
        <p:spPr>
          <a:xfrm>
            <a:off x="336822" y="1088132"/>
            <a:ext cx="1753981" cy="338141"/>
          </a:xfrm>
          <a:custGeom>
            <a:avLst/>
            <a:gdLst>
              <a:gd name="connsiteX0" fmla="*/ 0 w 1753981"/>
              <a:gd name="connsiteY0" fmla="*/ 56358 h 338141"/>
              <a:gd name="connsiteX1" fmla="*/ 56358 w 1753981"/>
              <a:gd name="connsiteY1" fmla="*/ 0 h 338141"/>
              <a:gd name="connsiteX2" fmla="*/ 1697623 w 1753981"/>
              <a:gd name="connsiteY2" fmla="*/ 0 h 338141"/>
              <a:gd name="connsiteX3" fmla="*/ 1753981 w 1753981"/>
              <a:gd name="connsiteY3" fmla="*/ 56358 h 338141"/>
              <a:gd name="connsiteX4" fmla="*/ 1753981 w 1753981"/>
              <a:gd name="connsiteY4" fmla="*/ 281783 h 338141"/>
              <a:gd name="connsiteX5" fmla="*/ 1697623 w 1753981"/>
              <a:gd name="connsiteY5" fmla="*/ 338141 h 338141"/>
              <a:gd name="connsiteX6" fmla="*/ 56358 w 1753981"/>
              <a:gd name="connsiteY6" fmla="*/ 338141 h 338141"/>
              <a:gd name="connsiteX7" fmla="*/ 0 w 1753981"/>
              <a:gd name="connsiteY7" fmla="*/ 281783 h 338141"/>
              <a:gd name="connsiteX8" fmla="*/ 0 w 1753981"/>
              <a:gd name="connsiteY8" fmla="*/ 56358 h 33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3981" h="338141">
                <a:moveTo>
                  <a:pt x="0" y="56358"/>
                </a:moveTo>
                <a:cubicBezTo>
                  <a:pt x="0" y="25232"/>
                  <a:pt x="25232" y="0"/>
                  <a:pt x="56358" y="0"/>
                </a:cubicBezTo>
                <a:lnTo>
                  <a:pt x="1697623" y="0"/>
                </a:lnTo>
                <a:cubicBezTo>
                  <a:pt x="1728749" y="0"/>
                  <a:pt x="1753981" y="25232"/>
                  <a:pt x="1753981" y="56358"/>
                </a:cubicBezTo>
                <a:lnTo>
                  <a:pt x="1753981" y="281783"/>
                </a:lnTo>
                <a:cubicBezTo>
                  <a:pt x="1753981" y="312909"/>
                  <a:pt x="1728749" y="338141"/>
                  <a:pt x="1697623" y="338141"/>
                </a:cubicBezTo>
                <a:lnTo>
                  <a:pt x="56358" y="338141"/>
                </a:lnTo>
                <a:cubicBezTo>
                  <a:pt x="25232" y="338141"/>
                  <a:pt x="0" y="312909"/>
                  <a:pt x="0" y="281783"/>
                </a:cubicBezTo>
                <a:lnTo>
                  <a:pt x="0" y="56358"/>
                </a:lnTo>
                <a:close/>
              </a:path>
            </a:pathLst>
          </a:custGeom>
          <a:solidFill>
            <a:srgbClr val="2B5927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0327" tIns="100327" rIns="100327" bIns="100327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22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Diagramme</a:t>
            </a: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83D37106-CF5C-4DBD-9B13-25797614DCD5}"/>
              </a:ext>
            </a:extLst>
          </p:cNvPr>
          <p:cNvSpPr/>
          <p:nvPr/>
        </p:nvSpPr>
        <p:spPr>
          <a:xfrm>
            <a:off x="261209" y="364953"/>
            <a:ext cx="5951994" cy="59519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60010" y="698815"/>
                </a:moveTo>
                <a:arcTo wR="2975997" hR="2975997" stAng="13795394" swAng="4608528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feld 1">
            <a:hlinkClick r:id="rId12" action="ppaction://hlinksldjump"/>
            <a:extLst>
              <a:ext uri="{FF2B5EF4-FFF2-40B4-BE49-F238E27FC236}">
                <a16:creationId xmlns:a16="http://schemas.microsoft.com/office/drawing/2014/main" id="{9FAFE51A-A9C6-4651-99E8-F3E5F12905BE}"/>
              </a:ext>
            </a:extLst>
          </p:cNvPr>
          <p:cNvSpPr txBox="1"/>
          <p:nvPr/>
        </p:nvSpPr>
        <p:spPr>
          <a:xfrm>
            <a:off x="192066" y="166503"/>
            <a:ext cx="2323909" cy="369332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Bedingte Formatierung</a:t>
            </a:r>
          </a:p>
        </p:txBody>
      </p:sp>
    </p:spTree>
    <p:extLst>
      <p:ext uri="{BB962C8B-B14F-4D97-AF65-F5344CB8AC3E}">
        <p14:creationId xmlns:p14="http://schemas.microsoft.com/office/powerpoint/2010/main" val="5894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08" y="334962"/>
            <a:ext cx="5619750" cy="1216025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bg1"/>
                </a:solidFill>
              </a:rPr>
              <a:t>Pivottabellen + Pivotcharts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				</a:t>
            </a:r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E78FD155-5B92-42EB-8E55-82E221BEF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9" y="1550987"/>
            <a:ext cx="3524742" cy="4572638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B4D6F83-0BB2-4747-901E-96F4A6112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73" y="1638050"/>
            <a:ext cx="3134162" cy="1790950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057A6E7-9205-40D9-9808-4DC683988A9A}"/>
              </a:ext>
            </a:extLst>
          </p:cNvPr>
          <p:cNvGrpSpPr/>
          <p:nvPr/>
        </p:nvGrpSpPr>
        <p:grpSpPr>
          <a:xfrm>
            <a:off x="4474137" y="2390650"/>
            <a:ext cx="1343025" cy="764422"/>
            <a:chOff x="4474137" y="3286125"/>
            <a:chExt cx="1343025" cy="764422"/>
          </a:xfrm>
        </p:grpSpPr>
        <p:sp>
          <p:nvSpPr>
            <p:cNvPr id="8" name="Pfeil: nach rechts 7">
              <a:extLst>
                <a:ext uri="{FF2B5EF4-FFF2-40B4-BE49-F238E27FC236}">
                  <a16:creationId xmlns:a16="http://schemas.microsoft.com/office/drawing/2014/main" id="{F77FD768-B2E3-477C-AB8A-121732E2A0D2}"/>
                </a:ext>
              </a:extLst>
            </p:cNvPr>
            <p:cNvSpPr/>
            <p:nvPr/>
          </p:nvSpPr>
          <p:spPr>
            <a:xfrm>
              <a:off x="4579034" y="3286125"/>
              <a:ext cx="878791" cy="485775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4A94FF55-D054-4959-9425-816E1D039848}"/>
                </a:ext>
              </a:extLst>
            </p:cNvPr>
            <p:cNvSpPr txBox="1"/>
            <p:nvPr/>
          </p:nvSpPr>
          <p:spPr>
            <a:xfrm>
              <a:off x="4474137" y="3681215"/>
              <a:ext cx="1343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>
                  <a:solidFill>
                    <a:srgbClr val="FFC000"/>
                  </a:solidFill>
                </a:rPr>
                <a:t>Pivotierung</a:t>
              </a:r>
              <a:endParaRPr lang="de-DE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9" name="Grafik 1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2626168-7C8B-4C39-B396-2CB06119F6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73" y="3716101"/>
            <a:ext cx="6252313" cy="2710099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304E1092-9C01-4181-8CEE-082AE48FBF7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44649" y="1105095"/>
            <a:ext cx="4128172" cy="380393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7B3301F5-7848-4823-877E-8A9F03AFDAE9}"/>
              </a:ext>
            </a:extLst>
          </p:cNvPr>
          <p:cNvCxnSpPr/>
          <p:nvPr/>
        </p:nvCxnSpPr>
        <p:spPr>
          <a:xfrm>
            <a:off x="2164080" y="817562"/>
            <a:ext cx="4274820" cy="1573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7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Teilergebnisse				</a:t>
            </a:r>
          </a:p>
        </p:txBody>
      </p:sp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2C1A5315-C55B-4E45-9B3D-581745D8C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8" y="1760220"/>
            <a:ext cx="3906007" cy="3611880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C881611-DE00-4EB1-99D3-906B3B37A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44" y="1760219"/>
            <a:ext cx="3235849" cy="3611880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fik 1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B7BC5C8-FFA7-4B45-A015-333616064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943" y="1760219"/>
            <a:ext cx="3077004" cy="4382112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9D1B74FD-719C-4FDC-B619-DA948F92F690}"/>
              </a:ext>
            </a:extLst>
          </p:cNvPr>
          <p:cNvSpPr/>
          <p:nvPr/>
        </p:nvSpPr>
        <p:spPr>
          <a:xfrm>
            <a:off x="7671055" y="3419475"/>
            <a:ext cx="991734" cy="342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A669A9D-1961-4D42-8C17-7205D0142F18}"/>
              </a:ext>
            </a:extLst>
          </p:cNvPr>
          <p:cNvSpPr/>
          <p:nvPr/>
        </p:nvSpPr>
        <p:spPr>
          <a:xfrm>
            <a:off x="3798741" y="3394709"/>
            <a:ext cx="991734" cy="342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4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AutoFilter			</a:t>
            </a: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A669A9D-1961-4D42-8C17-7205D0142F18}"/>
              </a:ext>
            </a:extLst>
          </p:cNvPr>
          <p:cNvSpPr/>
          <p:nvPr/>
        </p:nvSpPr>
        <p:spPr>
          <a:xfrm>
            <a:off x="3235615" y="3773079"/>
            <a:ext cx="991734" cy="342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EF815BE-1DD4-4A82-84A6-DD8B27B04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5912"/>
            <a:ext cx="2297879" cy="409723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BEB4458-EBB4-452A-8C0E-028223E97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884" y="1895912"/>
            <a:ext cx="7567559" cy="30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88684" cy="1325563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Spezialfilter			</a:t>
            </a:r>
          </a:p>
        </p:txBody>
      </p:sp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DAF019D-7EB4-48F8-AECE-686686F73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" y="1595559"/>
            <a:ext cx="5021877" cy="4293513"/>
          </a:xfrm>
          <a:prstGeom prst="rect">
            <a:avLst/>
          </a:prstGeom>
        </p:spPr>
      </p:pic>
      <p:pic>
        <p:nvPicPr>
          <p:cNvPr id="12" name="Grafik 1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BC2C7AD-6010-4897-BA28-245FD1E9D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056" y="2072010"/>
            <a:ext cx="6592239" cy="2713979"/>
          </a:xfrm>
          <a:prstGeom prst="rect">
            <a:avLst/>
          </a:prstGeom>
        </p:spPr>
      </p:pic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A669A9D-1961-4D42-8C17-7205D0142F18}"/>
              </a:ext>
            </a:extLst>
          </p:cNvPr>
          <p:cNvSpPr/>
          <p:nvPr/>
        </p:nvSpPr>
        <p:spPr>
          <a:xfrm>
            <a:off x="4863079" y="2910757"/>
            <a:ext cx="665266" cy="2602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78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88684" cy="13255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Gliederung			</a:t>
            </a: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A669A9D-1961-4D42-8C17-7205D0142F18}"/>
              </a:ext>
            </a:extLst>
          </p:cNvPr>
          <p:cNvSpPr/>
          <p:nvPr/>
        </p:nvSpPr>
        <p:spPr>
          <a:xfrm rot="19820620">
            <a:off x="3757246" y="2337920"/>
            <a:ext cx="1139275" cy="5182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B6EA9AD-BC8D-4980-89D4-5F6CBE536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3" y="1942892"/>
            <a:ext cx="2426062" cy="4091521"/>
          </a:xfrm>
          <a:prstGeom prst="rect">
            <a:avLst/>
          </a:prstGeom>
        </p:spPr>
      </p:pic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C897F85-D0DF-465E-9944-CB14E45D4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340" y="118843"/>
            <a:ext cx="2370093" cy="2985233"/>
          </a:xfrm>
          <a:prstGeom prst="rect">
            <a:avLst/>
          </a:prstGeom>
        </p:spPr>
      </p:pic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E74D7A8F-24C7-4951-B40C-AF21B2E6ED90}"/>
              </a:ext>
            </a:extLst>
          </p:cNvPr>
          <p:cNvSpPr/>
          <p:nvPr/>
        </p:nvSpPr>
        <p:spPr>
          <a:xfrm rot="1115708">
            <a:off x="3759639" y="4487084"/>
            <a:ext cx="1139275" cy="5182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C6F7592-AD88-47EA-A38A-6FEF716BA8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851" y="3584756"/>
            <a:ext cx="2343477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88684" cy="1325563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Duplikatsuche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47B5524-459A-4DCC-BEE8-00A485A72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6417"/>
            <a:ext cx="3774411" cy="3157873"/>
          </a:xfrm>
          <a:prstGeom prst="rect">
            <a:avLst/>
          </a:prstGeom>
        </p:spPr>
      </p:pic>
      <p:pic>
        <p:nvPicPr>
          <p:cNvPr id="9" name="Grafik 8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A1988B5-1798-4586-9DE7-4F5ED7743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01" y="2516417"/>
            <a:ext cx="4259840" cy="315787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4571EAD-8B53-414D-B5C8-A2243AA069AC}"/>
              </a:ext>
            </a:extLst>
          </p:cNvPr>
          <p:cNvSpPr txBox="1"/>
          <p:nvPr/>
        </p:nvSpPr>
        <p:spPr>
          <a:xfrm>
            <a:off x="838200" y="5769214"/>
            <a:ext cx="1157288" cy="261610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100"/>
            </a:lvl1pPr>
          </a:lstStyle>
          <a:p>
            <a:r>
              <a:rPr lang="de-DE" b="1" dirty="0"/>
              <a:t>Mit Duplikaten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5FBBCD0-64D6-4E30-9EC0-4699C67838D1}"/>
              </a:ext>
            </a:extLst>
          </p:cNvPr>
          <p:cNvSpPr txBox="1"/>
          <p:nvPr/>
        </p:nvSpPr>
        <p:spPr>
          <a:xfrm>
            <a:off x="6821901" y="5769214"/>
            <a:ext cx="1720850" cy="261610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100"/>
            </a:lvl1pPr>
          </a:lstStyle>
          <a:p>
            <a:r>
              <a:rPr lang="de-DE" b="1" dirty="0"/>
              <a:t>Ohne Duplikate</a:t>
            </a:r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A43DA2CB-9DD9-4756-AB5C-1DA4EAE31091}"/>
              </a:ext>
            </a:extLst>
          </p:cNvPr>
          <p:cNvSpPr/>
          <p:nvPr/>
        </p:nvSpPr>
        <p:spPr>
          <a:xfrm>
            <a:off x="433389" y="3244292"/>
            <a:ext cx="469106" cy="2510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6EFE21F6-3312-4DDE-B02B-2C65082F7E72}"/>
              </a:ext>
            </a:extLst>
          </p:cNvPr>
          <p:cNvSpPr/>
          <p:nvPr/>
        </p:nvSpPr>
        <p:spPr>
          <a:xfrm>
            <a:off x="544401" y="5345205"/>
            <a:ext cx="353327" cy="2510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C97C6466-F9A1-416A-A59B-EE848552D977}"/>
              </a:ext>
            </a:extLst>
          </p:cNvPr>
          <p:cNvGrpSpPr/>
          <p:nvPr/>
        </p:nvGrpSpPr>
        <p:grpSpPr>
          <a:xfrm>
            <a:off x="4988754" y="3928316"/>
            <a:ext cx="1692432" cy="695096"/>
            <a:chOff x="4962084" y="3902190"/>
            <a:chExt cx="1692432" cy="695096"/>
          </a:xfrm>
        </p:grpSpPr>
        <p:sp>
          <p:nvSpPr>
            <p:cNvPr id="17" name="Pfeil: nach rechts 16">
              <a:extLst>
                <a:ext uri="{FF2B5EF4-FFF2-40B4-BE49-F238E27FC236}">
                  <a16:creationId xmlns:a16="http://schemas.microsoft.com/office/drawing/2014/main" id="{6A669A9D-1961-4D42-8C17-7205D0142F18}"/>
                </a:ext>
              </a:extLst>
            </p:cNvPr>
            <p:cNvSpPr/>
            <p:nvPr/>
          </p:nvSpPr>
          <p:spPr>
            <a:xfrm>
              <a:off x="4962084" y="3902190"/>
              <a:ext cx="1692432" cy="50206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5A16CA1E-0280-40FB-9AB6-589F4B8421F8}"/>
                </a:ext>
              </a:extLst>
            </p:cNvPr>
            <p:cNvSpPr txBox="1"/>
            <p:nvPr/>
          </p:nvSpPr>
          <p:spPr>
            <a:xfrm>
              <a:off x="4962084" y="4335676"/>
              <a:ext cx="1293936" cy="26161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100" dirty="0" err="1"/>
                <a:t>Duplikatentfernung</a:t>
              </a:r>
              <a:endParaRPr lang="de-D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55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1324-2D58-403A-A13B-DB55DE7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815329" cy="13255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Kombinieren + Konsolidieren		</a:t>
            </a: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A669A9D-1961-4D42-8C17-7205D0142F18}"/>
              </a:ext>
            </a:extLst>
          </p:cNvPr>
          <p:cNvSpPr/>
          <p:nvPr/>
        </p:nvSpPr>
        <p:spPr>
          <a:xfrm rot="1708059">
            <a:off x="3433819" y="2256766"/>
            <a:ext cx="1925218" cy="5182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2CF0B9E-AD43-4923-B442-19DFAABB8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7" y="1293056"/>
            <a:ext cx="2962688" cy="1552792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k 1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8E71DC9-1969-4A02-80C6-8B994A4F6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8" y="3316731"/>
            <a:ext cx="2962688" cy="1390844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fik 1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F756CCE-0786-407F-9F1A-E7B91987A3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8" y="5013143"/>
            <a:ext cx="2962688" cy="1629002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91B75C93-D11A-4CFB-8AD5-0DB08D109EB7}"/>
              </a:ext>
            </a:extLst>
          </p:cNvPr>
          <p:cNvSpPr/>
          <p:nvPr/>
        </p:nvSpPr>
        <p:spPr>
          <a:xfrm>
            <a:off x="3579097" y="3753031"/>
            <a:ext cx="1751097" cy="5182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79628CC9-EBEF-4CE0-AD26-B4C4A8010B7F}"/>
              </a:ext>
            </a:extLst>
          </p:cNvPr>
          <p:cNvSpPr/>
          <p:nvPr/>
        </p:nvSpPr>
        <p:spPr>
          <a:xfrm rot="19958325">
            <a:off x="3586375" y="5386555"/>
            <a:ext cx="1751097" cy="5182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3D4F469-FD26-4B40-9734-59C9915AFD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105" y="2651118"/>
            <a:ext cx="5605834" cy="2649752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70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36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Abadi</vt:lpstr>
      <vt:lpstr>Arial</vt:lpstr>
      <vt:lpstr>Calibri</vt:lpstr>
      <vt:lpstr>Calibri Light</vt:lpstr>
      <vt:lpstr>Office</vt:lpstr>
      <vt:lpstr>Listenbearbeitung in Excel</vt:lpstr>
      <vt:lpstr>PowerPoint-Präsentation</vt:lpstr>
      <vt:lpstr>Pivottabellen + Pivotcharts     </vt:lpstr>
      <vt:lpstr>Teilergebnisse    </vt:lpstr>
      <vt:lpstr>AutoFilter   </vt:lpstr>
      <vt:lpstr>Spezialfilter   </vt:lpstr>
      <vt:lpstr>Gliederung   </vt:lpstr>
      <vt:lpstr>Duplikatsuche</vt:lpstr>
      <vt:lpstr>Kombinieren + Konsolidieren  </vt:lpstr>
      <vt:lpstr>Datenbankfunktionen   </vt:lpstr>
      <vt:lpstr>Datenschnitte   </vt:lpstr>
      <vt:lpstr>Datenexport/Datenimport   </vt:lpstr>
      <vt:lpstr>Tabelle als Tabelle formatieren    </vt:lpstr>
      <vt:lpstr>Bedingte Formatierung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2022-02-20T20:34:40Z</dcterms:created>
  <dcterms:modified xsi:type="dcterms:W3CDTF">2022-02-20T20:34:51Z</dcterms:modified>
</cp:coreProperties>
</file>